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</p:sldMasterIdLst>
  <p:notesMasterIdLst>
    <p:notesMasterId r:id="rId26"/>
  </p:notesMasterIdLst>
  <p:handoutMasterIdLst>
    <p:handoutMasterId r:id="rId27"/>
  </p:handoutMasterIdLst>
  <p:sldIdLst>
    <p:sldId id="256" r:id="rId5"/>
    <p:sldId id="430" r:id="rId6"/>
    <p:sldId id="429" r:id="rId7"/>
    <p:sldId id="431" r:id="rId8"/>
    <p:sldId id="422" r:id="rId9"/>
    <p:sldId id="423" r:id="rId10"/>
    <p:sldId id="415" r:id="rId11"/>
    <p:sldId id="421" r:id="rId12"/>
    <p:sldId id="414" r:id="rId13"/>
    <p:sldId id="424" r:id="rId14"/>
    <p:sldId id="432" r:id="rId15"/>
    <p:sldId id="418" r:id="rId16"/>
    <p:sldId id="419" r:id="rId17"/>
    <p:sldId id="425" r:id="rId18"/>
    <p:sldId id="426" r:id="rId19"/>
    <p:sldId id="427" r:id="rId20"/>
    <p:sldId id="420" r:id="rId21"/>
    <p:sldId id="417" r:id="rId22"/>
    <p:sldId id="433" r:id="rId23"/>
    <p:sldId id="434" r:id="rId24"/>
    <p:sldId id="428" r:id="rId25"/>
  </p:sldIdLst>
  <p:sldSz cx="9144000" cy="6858000" type="screen4x3"/>
  <p:notesSz cx="6646863" cy="9777413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0">
          <p15:clr>
            <a:srgbClr val="A4A3A4"/>
          </p15:clr>
        </p15:guide>
        <p15:guide id="2" pos="209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CCFFCC"/>
    <a:srgbClr val="1D8F2B"/>
    <a:srgbClr val="2A2A82"/>
    <a:srgbClr val="F2F2F2"/>
    <a:srgbClr val="9933FF"/>
    <a:srgbClr val="CC00CC"/>
    <a:srgbClr val="CCCC00"/>
    <a:srgbClr val="9900FF"/>
    <a:srgbClr val="F4E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00E625-A89D-F03B-AEBD-D9E5C1F0E4CF}" v="46" dt="2021-06-15T13:00:03.540"/>
    <p1510:client id="{05DC59EA-FF62-5F00-6623-06C4FE313D49}" v="44" dt="2021-06-14T14:50:25.480"/>
    <p1510:client id="{28155E0C-57D4-D28E-DF94-FCFAD0C7EEEE}" v="7" dt="2021-06-15T14:23:59.692"/>
    <p1510:client id="{7E8243C2-33FF-DE40-D37E-E7A445E036ED}" v="4" dt="2021-06-14T14:55:05.918"/>
    <p1510:client id="{8C94D488-4FE9-DF62-0593-C22C3C4B77F6}" v="33" dt="2021-06-15T12:44:20.527"/>
    <p1510:client id="{959EE72D-DF79-1A22-30B4-29D29331873C}" v="16" dt="2021-06-15T14:33:42.573"/>
    <p1510:client id="{A14B4532-CD86-83F8-4E24-3E21B26F619C}" v="1" dt="2021-06-15T14:08:58.459"/>
    <p1510:client id="{BDC50228-DCE4-4CD8-ADCB-40D10D42AD69}" v="2284" dt="2021-06-15T14:16:12.297"/>
    <p1510:client id="{F5E3B412-8FB0-2143-2ADC-8BBD48BD39D5}" v="10" dt="2021-06-15T14:03:39.3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80"/>
        <p:guide pos="209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5886" y="1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algn="r"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3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9287217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3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5886" y="9287217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algn="r"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fld id="{D3C80D1F-E9DD-47DB-BA3B-9C6BCDFCE5D1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273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14T13:55:08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11270 4358 16383 0 0,'0'4'0'0'0,"4"2"0"0"0,6-1 0 0 0,-8-1 0 0 0,-7 0 0 0 0,-5 2 0 0 0,-7 5 0 0 0,-7 0 0 0 0,2 4 0 0 0,8-2 0 0 0,16-3 0 0 0,20-16 0 0 0,24-15 0 0 0,20-13 0 0 0,13-10 0 0 0,2-1 0 0 0,-10 7 0 0 0,-20 10 0 0 0,-24 14 0 0 0,-20 9 0 0 0,-16 6 0 0 0,-11 7 0 0 0,-6 2 0 0 0,-3-1 0 0 0,0-1 0 0 0,-1-3 0 0 0,6 2 0 0 0,2 1 0 0 0,-8-2 0 0 0,-3 7 0 0 0,12-3 0 0 0,15-4 0 0 0,8-6 0 0 0,12-4 0 0 0,8-5 0 0 0,0 7 0 0 0,-11 9 0 0 0,-18 7 0 0 0,-15 10 0 0 0,-17 9 0 0 0,-6 12 0 0 0,0 8 0 0 0,-1-2 0 0 0,4-1 0 0 0,3-8 0 0 0,14-12 0 0 0,15-15 0 0 0,18-19 0 0 0,16-22 0 0 0,13-10 0 0 0,4 1 0 0 0,-5 10 0 0 0,-8 14 0 0 0,-10 13 0 0 0,-7 11 0 0 0,-10 7 0 0 0,-9 5 0 0 0,-4 2 0 0 0,5-4 0 0 0,3-9 0 0 0,3-12 0 0 0,1-6-16383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14T13:55:08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11267 4486 16383 0 0,'4'0'0'0'0,"6"0"0"0"0,6 0 0 0 0,3 0 0 0 0,9 0 0 0 0,2 0 0 0 0,-2-5 0 0 0,-3 0 0 0 0,-6-5 0 0 0,-9 0 0 0 0,-12 6 0 0 0,-13 7 0 0 0,-18 17 0 0 0,-7 5 0 0 0,-1-2 0 0 0,6-1 0 0 0,14-8 0 0 0,14-11 0 0 0,13-14 0 0 0,5-10 0 0 0,10-10 0 0 0,1-4 0 0 0,-3 0 0 0 0,-5 1 0 0 0,-9 11 0 0 0,-10 9 0 0 0,-8 12 0 0 0,-2 10 0 0 0,1 8 0 0 0,8 1 0 0 0,9-6 0 0 0,9-9 0 0 0,1-10 0 0 0,4-8 0 0 0,-2-5 0 0 0,-3 6 0 0 0,-3 8 0 0 0,-8 15 0 0 0,-13 19 0 0 0,-4 9 0 0 0,-4 3 0 0 0,-7-1 0 0 0,6-7 0 0 0,6-13 0 0 0,10-23 0 0 0,5-14 0 0 0,8-13 0 0 0,7-5 0 0 0,0-1 0 0 0,-2 2 0 0 0,-4 11 0 0 0,-6 11 0 0 0,-10 15 0 0 0,-2 12 0 0 0,-1 9 0 0 0,7 0 0 0 0,7-4 0 0 0,8-5 0 0 0,6-4 0 0 0,4-4 0 0 0,-2-7 0 0 0,-3-8 0 0 0,-6 3 0 0 0,-4 6 0 0 0,-3 17 0 0 0,-3 9 0 0 0,-1-3 0 0 0,-1-15 0 0 0,0-3 0 0 0,0 1 0 0 0,0 9 0 0 0,-3 1 0 0 0,-7 4 0 0 0,0 2 0 0 0,5-3 0 0 0,4-12 0 0 0,3-12 0 0 0,5-5 0 0 0,1-5 0 0 0,0-4 0 0 0,-6 2 0 0 0,-2 7 0 0 0,-7 11 0 0 0,0 9 0 0 0,-1 8 0 0 0,-1 5 0 0 0,0 7 0 0 0,-3 8 0 0 0,2 1 0 0 0,2 3 0 0 0,7-5 0 0 0,4-13 0 0 0,5-15 0 0 0,3-13 0 0 0,-2-10 0 0 0,-1-7 0 0 0,-2-4 0 0 0,2 3 0 0 0,0 0 0 0 0,-1 1 0 0 0,3 3 0 0 0,-1 1 0 0 0,-1-1 0 0 0,-2 8 0 0 0,-1 9 0 0 0,2 5 0 0 0,4 2 0 0 0,6 1 0 0 0,-1-6 0 0 0,-2-6 0 0 0,0-3 0 0 0,-1-4 0 0 0,-3-4 0 0 0,1 1 0 0 0,3 3 0 0 0,0 3-16383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14T13:55:18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11880 4927 16383 0 0,'0'4'0'0'0,"0"6"0"0"0,0 5 0 0 0,0 5 0 0 0,4 3 0 0 0,6 2 0 0 0,6 5 0 0 0,3-2 0 0 0,0-2 0 0 0,0 0 0 0 0,2-6 0 0 0,1-6 0 0 0,-3-9 0 0 0,-5-10 0 0 0,-4-8 0 0 0,-5-7 0 0 0,-2-8 0 0 0,-3-4 0 0 0,0 8 0 0 0,-5 8 0 0 0,-2 16 0 0 0,-4 15 0 0 0,-4 15 0 0 0,1 6 0 0 0,2 2 0 0 0,3-2 0 0 0,8-7 0 0 0,8-8 0 0 0,3-13 0 0 0,-1-11 0 0 0,-1-9 0 0 0,-2-8 0 0 0,-2-8 0 0 0,2 0 0 0 0,0 0 0 0 0,0 10 0 0 0,-2 12 0 0 0,-1 12 0 0 0,-2 8 0 0 0,0 7 0 0 0,-1-5 0 0 0,4-5 0 0 0,2-9 0 0 0,-1-8 0 0 0,-1-9 0 0 0,-5-1 0 0 0,-3 7 0 0 0,-5 8 0 0 0,-1 10 0 0 0,-3 11 0 0 0,1 11 0 0 0,-2 5 0 0 0,1 0 0 0 0,4-10 0 0 0,2-14 0 0 0,3-13 0 0 0,2-11 0 0 0,6-3 0 0 0,1-4 0 0 0,1 6 0 0 0,-1 10 0 0 0,-5 4 0 0 0,-12 8 0 0 0,-4 10 0 0 0,6 2 0 0 0,8-7 0 0 0,5-15 0 0 0,6-6 0 0 0,1-7 0 0 0,0-5 0 0 0,2-9 0 0 0,3 2 0 0 0,-5 4 0 0 0,-5 15 0 0 0,-2 13 0 0 0,-7 14 0 0 0,-2-1 0 0 0,8-3 0 0 0,4-9 0 0 0,1-10 0 0 0,3-5 0 0 0,1 4 0 0 0,-2 7 0 0 0,-7 2 0 0 0,-8 10 0 0 0,-3 10 0 0 0,-5 6 0 0 0,6-3 0 0 0,7-10 0 0 0,4-13 0 0 0,2-11 0 0 0,0-14 0 0 0,3-11 0 0 0,1 3 0 0 0,-6 7 0 0 0,-4 11 0 0 0,-1 3 0 0 0,0-10 0 0 0,0 2 0 0 0,0 7 0 0 0,1 11 0 0 0,0 8 0 0 0,-8 11 0 0 0,-3 6 0 0 0,1 3 0 0 0,7-5 0 0 0,12-14 0 0 0,5-19 0 0 0,9-16 0 0 0,1-13 0 0 0,-4-4 0 0 0,-5-1 0 0 0,-5 4 0 0 0,-8 7 0 0 0,-9 9 0 0 0,-2 12 0 0 0,-1 12 0 0 0,3 10 0 0 0,6 3 0 0 0,8-2 0 0 0,3 2 0 0 0,5-3 0 0 0,-1 2 0 0 0,-2 2 0 0 0,-3 2 0 0 0,-3 3 0 0 0,-3 1 0 0 0,0 2 0 0 0,-2 5 0 0 0,-5-3 0 0 0,-6-6 0 0 0,0-11 0 0 0,-8-11 0 0 0,-1-10 0 0 0,4-7 0 0 0,4-5 0 0 0,0 1 0 0 0,7 9 0 0 0,7 15 0 0 0,18 12 0 0 0,4 8 0 0 0,3 4 0 0 0,-3 2 0 0 0,-6 0 0 0 0,-6 1 0 0 0,-5-1 0 0 0,-3-10 0 0 0,-3-12 0 0 0,-2-11 0 0 0,0-9 0 0 0,0-7 0 0 0,0-4 0 0 0,0-1 0 0 0,1-2 0 0 0,-5 5 0 0 0,-5 5 0 0 0,-1 3 0 0 0,1 3-16383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14T13:55:18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14061 10557 16383 0 0,'0'4'0'0'0,"-4"6"0"0"0,-6 1 0 0 0,-1 4 0 0 0,1 2 0 0 0,2 4 0 0 0,-1-3 0 0 0,0 5 0 0 0,2 3 0 0 0,3 1 0 0 0,1 0 0 0 0,1 0 0 0 0,1 0 0 0 0,-3-5 0 0 0,-6-6 0 0 0,0-11 0 0 0,0-9 0 0 0,3-9 0 0 0,-2 2 0 0 0,0 7 0 0 0,2 13 0 0 0,-2 5 0 0 0,1 5 0 0 0,1-6 0 0 0,2-9 0 0 0,2-14 0 0 0,1-10 0 0 0,1-9 0 0 0,1-5 0 0 0,1 0 0 0 0,-1 0 0 0 0,0-1 0 0 0,1 8 0 0 0,-1 14 0 0 0,0 17 0 0 0,0 13 0 0 0,0 8 0 0 0,0-6 0 0 0,0-9 0 0 0,0-11 0 0 0,0-14 0 0 0,0-9 0 0 0,0-4 0 0 0,-4 2 0 0 0,-6 10 0 0 0,-6 16 0 0 0,-4 17 0 0 0,2 10 0 0 0,3 5 0 0 0,9-4 0 0 0,9-6 0 0 0,9-11 0 0 0,2-12 0 0 0,4-10 0 0 0,-2-7 0 0 0,-4 3 0 0 0,-3 9 0 0 0,-4 14 0 0 0,-3 14 0 0 0,-1 8 0 0 0,-1-6 0 0 0,0-11 0 0 0,3-8 0 0 0,7-4 0 0 0,0 1 0 0 0,-5 5 0 0 0,-7 1 0 0 0,-5 4 0 0 0,-4 4 0 0 0,-1-1-16383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14T13:55:18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13843 10799 16383 0 0,'0'4'0'0'0,"0"6"0"0"0,0 6 0 0 0,0 3 0 0 0,0 4 0 0 0,0 2 0 0 0,5-3 0 0 0,5-6 0 0 0,5-5 0 0 0,1-9 0 0 0,1-4 0 0 0,-2-7 0 0 0,-3-6 0 0 0,-4-5 0 0 0,-4-3 0 0 0,-6 3 0 0 0,-3-1 0 0 0,-5 5 0 0 0,-5 3 0 0 0,-4 6 0 0 0,0 7 0 0 0,1 4 0 0 0,2 5 0 0 0,0 2 0 0 0,2 3 0 0 0,4 3 0 0 0,4 4 0 0 0,2 1 0 0 0,3 3 0 0 0,5-4 0 0 0,6-5 0 0 0,7-6 0 0 0,7-4 0 0 0,6-3 0 0 0,-4-7 0 0 0,-5-6 0 0 0,-7-7 0 0 0,-5-4 0 0 0,-5-2 0 0 0,-3-7 0 0 0,-9-7 0 0 0,-14-9 0 0 0,-10-2 0 0 0,-4-1 0 0 0,-1 8 0 0 0,6 15 0 0 0,8 16 0 0 0,9 14 0 0 0,10 15 0 0 0,11 9 0 0 0,8 4 0 0 0,1 0 0 0 0,3-4 0 0 0,2-8 0 0 0,2-7 0 0 0,1-6 0 0 0,2-8 0 0 0,-1-8 0 0 0,-4-7 0 0 0,0-10 0 0 0,-6-4 0 0 0,-3-2 0 0 0,-5 1 0 0 0,0 5 0 0 0,0 12 0 0 0,-5 12 0 0 0,-9 15 0 0 0,-2 10 0 0 0,-8 10 0 0 0,-2 2 0 0 0,3 1 0 0 0,0-2 0 0 0,2-2 0 0 0,8-7 0 0 0,10-7 0 0 0,3-16 0 0 0,6-12 0 0 0,0-9 0 0 0,-2-6 0 0 0,-3-2 0 0 0,-3-1 0 0 0,-6 4 0 0 0,-4 10 0 0 0,0 21 0 0 0,0 13 0 0 0,2 8 0 0 0,0 8 0 0 0,6-3 0 0 0,6-7 0 0 0,2-11 0 0 0,3-10 0 0 0,4-4 0 0 0,3-3 0 0 0,-2-1-16383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14T13:55:18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18722 7889 16383 0 0,'-4'4'0'0'0,"-6"2"0"0"0,-1 4 0 0 0,1 4 0 0 0,-2 1 0 0 0,-3-4 0 0 0,1 2 0 0 0,-6 7 0 0 0,1 4 0 0 0,-2-1 0 0 0,4-2 0 0 0,9-7 0 0 0,5-11 0 0 0,8-6 0 0 0,3-7 0 0 0,5-1 0 0 0,4 0 0 0 0,-1-1 0 0 0,1 1 0 0 0,-2-2 0 0 0,1 1 0 0 0,-3-1 0 0 0,-3-4 0 0 0,-8 2 0 0 0,-4 8 0 0 0,-6 5 0 0 0,-2 6 0 0 0,-7 8 0 0 0,-2 6 0 0 0,8 0 0 0 0,9-4 0 0 0,10-3 0 0 0,7-4 0 0 0,2-8 0 0 0,2-3 0 0 0,-3-6 0 0 0,-3-5 0 0 0,-4-4 0 0 0,-4 5 0 0 0,-3 14 0 0 0,-1 15 0 0 0,-1 18 0 0 0,-1 8 0 0 0,0 1 0 0 0,0-2 0 0 0,1-4 0 0 0,-1-12 0 0 0,1-14 0 0 0,-4-10 0 0 0,-6-17 0 0 0,-6-10 0 0 0,1-9 0 0 0,2-2 0 0 0,-1 0 0 0 0,2 11 0 0 0,3 15 0 0 0,4 13 0 0 0,1 11 0 0 0,16 8 0 0 0,4-4 0 0 0,1-9 0 0 0,-3-18 0 0 0,-4-16 0 0 0,-4-13 0 0 0,-2-3 0 0 0,-3-3 0 0 0,-1 2 0 0 0,0 4 0 0 0,-1 14 0 0 0,0 14 0 0 0,1 15 0 0 0,-1 11 0 0 0,1 11 0 0 0,0 6 0 0 0,0 2 0 0 0,0-1 0 0 0,0-9 0 0 0,0-13 0 0 0,0-18 0 0 0,0-10 0 0 0,0-12 0 0 0,0-5 0 0 0,0 0 0 0 0,0 9 0 0 0,0 14 0 0 0,0 13 0 0 0,-4 11 0 0 0,-6 8 0 0 0,-2 4 0 0 0,3 3 0 0 0,5-4 0 0 0,9-5 0 0 0,8-6 0 0 0,1-9 0 0 0,-2-10 0 0 0,2-3 0 0 0,3-9 0 0 0,2-5 0 0 0,-1-3 0 0 0,-5 7 0 0 0,-3 12 0 0 0,-5 11 0 0 0,-2 18 0 0 0,-2 10 0 0 0,-1 4 0 0 0,-1 0 0 0 0,0-1 0 0 0,-4-7 0 0 0,-6-8 0 0 0,0-2 0 0 0,-4-5 0 0 0,2 0 0 0 0,3-6 0 0 0,11-9 0 0 0,10-3 0 0 0,3-5 0 0 0,4-6 0 0 0,-2-3 0 0 0,-3 5 0 0 0,-4 15 0 0 0,-7 10 0 0 0,-14 9 0 0 0,-4 5 0 0 0,5-1 0 0 0,9-5 0 0 0,4-5-16383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14T13:55:30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7930 12801 16383 0 0,'-4'0'0'0'0,"-2"4"0"0"0,5 2 0 0 0,6 3 0 0 0,8 6 0 0 0,9 3 0 0 0,10 0 0 0 0,4-4 0 0 0,-5 0 0 0 0,-2 2 0 0 0,-3-1 0 0 0,-1-4 0 0 0,-5-8 0 0 0,-6-9 0 0 0,-5-7 0 0 0,-4-6 0 0 0,1 0 0 0 0,-4 3 0 0 0,-8 5 0 0 0,-6 4 0 0 0,-6 3 0 0 0,-4 3 0 0 0,-2 0 0 0 0,-2 2 0 0 0,-5 0 0 0 0,3 4 0 0 0,6 6 0 0 0,7 5 0 0 0,1-1 0 0 0,0-1 0 0 0,-3-5 0 0 0,-3-3 0 0 0,3-7 0 0 0,3-7 0 0 0,5-8 0 0 0,3 5 0 0 0,8 3 0 0 0,3 16 0 0 0,5 7 0 0 0,5 13 0 0 0,4 12 0 0 0,-1 2 0 0 0,-3-2 0 0 0,0-6 0 0 0,1-11 0 0 0,-2-12 0 0 0,-2-13 0 0 0,-5-10 0 0 0,2-8 0 0 0,-1-4 0 0 0,-2-3 0 0 0,-2-1 0 0 0,-2 0 0 0 0,-5 5 0 0 0,-2 11 0 0 0,0 11 0 0 0,0 10 0 0 0,1 9 0 0 0,2 4 0 0 0,1-5 0 0 0,0-14 0 0 0,1-12 0 0 0,0-9 0 0 0,0-10 0 0 0,1-4 0 0 0,-1-1 0 0 0,0 0 0 0 0,-4 7 0 0 0,2 7 0 0 0,3 15 0 0 0,4 13 0 0 0,6 5 0 0 0,10 0 0 0 0,6-2 0 0 0,2-4 0 0 0,5 2 0 0 0,1-1 0 0 0,-1-2 0 0 0,-2-3 0 0 0,-7-1-16383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4336" y="1"/>
            <a:ext cx="2880977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algn="r"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7888" y="733425"/>
            <a:ext cx="4889500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4842" y="4644391"/>
            <a:ext cx="5317181" cy="4399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287217"/>
            <a:ext cx="2880978" cy="48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4336" y="9287217"/>
            <a:ext cx="2880977" cy="48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algn="r"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fld id="{158855E5-2C16-4E98-8A4F-D1BE89544BA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2114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8855E5-2C16-4E98-8A4F-D1BE89544BA6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9190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8855E5-2C16-4E98-8A4F-D1BE89544BA6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3656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6" b="44500"/>
          <a:stretch/>
        </p:blipFill>
        <p:spPr>
          <a:xfrm>
            <a:off x="-36512" y="-28525"/>
            <a:ext cx="9692505" cy="6913909"/>
          </a:xfrm>
          <a:prstGeom prst="rect">
            <a:avLst/>
          </a:prstGeom>
        </p:spPr>
      </p:pic>
      <p:sp>
        <p:nvSpPr>
          <p:cNvPr id="19" name="Rectangle 6"/>
          <p:cNvSpPr>
            <a:spLocks noChangeArrowheads="1"/>
          </p:cNvSpPr>
          <p:nvPr userDrawn="1"/>
        </p:nvSpPr>
        <p:spPr bwMode="auto">
          <a:xfrm>
            <a:off x="107950" y="6436568"/>
            <a:ext cx="6913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sz="1400">
                <a:solidFill>
                  <a:schemeClr val="bg1"/>
                </a:solidFill>
              </a:rPr>
              <a:t>...</a:t>
            </a:r>
            <a:endParaRPr lang="fr-FR" sz="1400">
              <a:solidFill>
                <a:schemeClr val="bg1"/>
              </a:solidFill>
            </a:endParaRPr>
          </a:p>
        </p:txBody>
      </p:sp>
      <p:grpSp>
        <p:nvGrpSpPr>
          <p:cNvPr id="20" name="Groupe 19"/>
          <p:cNvGrpSpPr/>
          <p:nvPr userDrawn="1"/>
        </p:nvGrpSpPr>
        <p:grpSpPr>
          <a:xfrm>
            <a:off x="220366" y="447271"/>
            <a:ext cx="1814513" cy="3155147"/>
            <a:chOff x="192521" y="359231"/>
            <a:chExt cx="1814513" cy="3155147"/>
          </a:xfrm>
        </p:grpSpPr>
        <p:pic>
          <p:nvPicPr>
            <p:cNvPr id="21" name="Picture 8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5696" y="359231"/>
              <a:ext cx="1808163" cy="903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Picture 7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2521" y="1380868"/>
              <a:ext cx="1814513" cy="903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 t="7435" r="10325" b="17350"/>
            <a:stretch/>
          </p:blipFill>
          <p:spPr bwMode="auto">
            <a:xfrm>
              <a:off x="192577" y="2402505"/>
              <a:ext cx="1814400" cy="11118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24" name="Organigramme : Alternative 9"/>
          <p:cNvSpPr/>
          <p:nvPr userDrawn="1"/>
        </p:nvSpPr>
        <p:spPr bwMode="auto">
          <a:xfrm>
            <a:off x="88083" y="260648"/>
            <a:ext cx="2079078" cy="3528392"/>
          </a:xfrm>
          <a:prstGeom prst="roundRect">
            <a:avLst>
              <a:gd name="adj" fmla="val 3234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5" name="Organigramme : Alternative 9"/>
          <p:cNvSpPr/>
          <p:nvPr userDrawn="1"/>
        </p:nvSpPr>
        <p:spPr bwMode="auto">
          <a:xfrm>
            <a:off x="92646" y="3889687"/>
            <a:ext cx="2079078" cy="2409939"/>
          </a:xfrm>
          <a:prstGeom prst="roundRect">
            <a:avLst>
              <a:gd name="adj" fmla="val 3234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6" name="Organigramme : Alternative 25"/>
          <p:cNvSpPr/>
          <p:nvPr userDrawn="1"/>
        </p:nvSpPr>
        <p:spPr bwMode="auto">
          <a:xfrm>
            <a:off x="7332562" y="6380137"/>
            <a:ext cx="1656185" cy="404664"/>
          </a:xfrm>
          <a:prstGeom prst="flowChartAlternateProcess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ZoneTexte 26"/>
          <p:cNvSpPr txBox="1"/>
          <p:nvPr userDrawn="1"/>
        </p:nvSpPr>
        <p:spPr>
          <a:xfrm>
            <a:off x="7639049" y="6409137"/>
            <a:ext cx="1052512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Arial" pitchFamily="34" charset="0"/>
              <a:buNone/>
              <a:defRPr/>
            </a:pPr>
            <a:fld id="{5951EA96-C4C0-4308-814D-5517B4079C8C}" type="datetime1">
              <a:rPr lang="fr-BE" sz="1400">
                <a:solidFill>
                  <a:schemeClr val="accent3">
                    <a:lumMod val="9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pPr marL="342900" indent="-342900" algn="ctr">
                <a:buFont typeface="Arial" pitchFamily="34" charset="0"/>
                <a:buNone/>
                <a:defRPr/>
              </a:pPr>
              <a:t>15-06-21</a:t>
            </a:fld>
            <a:endParaRPr lang="en-US" sz="1400">
              <a:solidFill>
                <a:schemeClr val="accent3">
                  <a:lumMod val="95000"/>
                </a:schemeClr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8" name="Organigramme : Alternative 9"/>
          <p:cNvSpPr/>
          <p:nvPr userDrawn="1"/>
        </p:nvSpPr>
        <p:spPr bwMode="auto">
          <a:xfrm>
            <a:off x="2308204" y="261040"/>
            <a:ext cx="6677694" cy="3528000"/>
          </a:xfrm>
          <a:prstGeom prst="roundRect">
            <a:avLst>
              <a:gd name="adj" fmla="val 3234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142" name="Rectangle 1046"/>
          <p:cNvSpPr>
            <a:spLocks noGrp="1" noChangeArrowheads="1"/>
          </p:cNvSpPr>
          <p:nvPr>
            <p:ph type="ctrTitle"/>
          </p:nvPr>
        </p:nvSpPr>
        <p:spPr>
          <a:xfrm>
            <a:off x="2419315" y="950863"/>
            <a:ext cx="6437161" cy="147002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Master </a:t>
            </a:r>
            <a:r>
              <a:rPr lang="fr-FR" err="1"/>
              <a:t>title</a:t>
            </a:r>
            <a:r>
              <a:rPr lang="fr-FR"/>
              <a:t> style</a:t>
            </a:r>
          </a:p>
        </p:txBody>
      </p:sp>
      <p:sp>
        <p:nvSpPr>
          <p:cNvPr id="5143" name="Rectangle 1047"/>
          <p:cNvSpPr>
            <a:spLocks noGrp="1" noChangeArrowheads="1"/>
          </p:cNvSpPr>
          <p:nvPr>
            <p:ph type="subTitle" idx="1"/>
          </p:nvPr>
        </p:nvSpPr>
        <p:spPr>
          <a:xfrm>
            <a:off x="2449179" y="2564904"/>
            <a:ext cx="6377432" cy="1004455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fr-FR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20D52-81AA-4F9B-BCC5-7DD8576E9DAA}" type="slidenum">
              <a:rPr/>
              <a:pPr>
                <a:defRPr/>
              </a:pPr>
              <a:t>‹N°›</a:t>
            </a:fld>
            <a:endParaRPr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38925" y="171450"/>
            <a:ext cx="2058988" cy="5894388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71450"/>
            <a:ext cx="6029325" cy="589438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42205-7B00-4227-B14A-B667340C3789}" type="slidenum">
              <a:rPr/>
              <a:pPr>
                <a:defRPr/>
              </a:pPr>
              <a:t>‹N°›</a:t>
            </a:fld>
            <a:endParaRPr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re. Contenu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3" y="1539875"/>
            <a:ext cx="4038600" cy="4525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59313" y="1539875"/>
            <a:ext cx="4038600" cy="21859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659313" y="3878263"/>
            <a:ext cx="4038600" cy="21875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0882D-7A07-4853-BADE-2B6C9159F054}" type="slidenum">
              <a:rPr/>
              <a:pPr>
                <a:defRPr/>
              </a:pPr>
              <a:t>‹N°›</a:t>
            </a:fld>
            <a:endParaRPr/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214EF-6916-43FF-8424-30437CA8A788}" type="slidenum">
              <a:rPr/>
              <a:pPr>
                <a:defRPr/>
              </a:pPr>
              <a:t>‹N°›</a:t>
            </a:fld>
            <a:endParaRPr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E88A90-B60D-4215-86EF-9D68DB5DBE7A}" type="slidenum">
              <a:rPr/>
              <a:pPr>
                <a:defRPr/>
              </a:pPr>
              <a:t>‹N°›</a:t>
            </a:fld>
            <a:endParaRPr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3" y="1539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59313" y="1539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4E4D95-5749-4317-9CDB-71B0D5CB6843}" type="slidenum">
              <a:rPr/>
              <a:pPr>
                <a:defRPr/>
              </a:pPr>
              <a:t>‹N°›</a:t>
            </a:fld>
            <a:endParaRPr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B10BC-76BC-43FF-8D12-ACD0E487A925}" type="slidenum">
              <a:rPr/>
              <a:pPr>
                <a:defRPr/>
              </a:pPr>
              <a:t>‹N°›</a:t>
            </a:fld>
            <a:endParaRPr/>
          </a:p>
        </p:txBody>
      </p:sp>
      <p:sp>
        <p:nvSpPr>
          <p:cNvPr id="8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137EF-74A1-4A15-AB15-D13319172C72}" type="slidenum">
              <a:rPr/>
              <a:pPr>
                <a:defRPr/>
              </a:pPr>
              <a:t>‹N°›</a:t>
            </a:fld>
            <a:endParaRPr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73C85-E874-4E3C-9704-B9C6991CCA5B}" type="slidenum">
              <a:rPr/>
              <a:pPr>
                <a:defRPr/>
              </a:pPr>
              <a:t>‹N°›</a:t>
            </a:fld>
            <a:endParaRPr/>
          </a:p>
        </p:txBody>
      </p:sp>
      <p:sp>
        <p:nvSpPr>
          <p:cNvPr id="3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34AAD-E328-487D-B37E-84308BD419C4}" type="slidenum">
              <a:rPr/>
              <a:pPr>
                <a:defRPr/>
              </a:pPr>
              <a:t>‹N°›</a:t>
            </a:fld>
            <a:endParaRPr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5FB0B-7B80-45B1-805B-740D7376CEA1}" type="slidenum">
              <a:rPr/>
              <a:pPr>
                <a:defRPr/>
              </a:pPr>
              <a:t>‹N°›</a:t>
            </a:fld>
            <a:endParaRPr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273800" y="6359525"/>
            <a:ext cx="892175" cy="446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7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12013" y="6359525"/>
            <a:ext cx="893762" cy="446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32" name="Rectangle 2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457200" y="171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title style</a:t>
            </a:r>
          </a:p>
        </p:txBody>
      </p:sp>
      <p:sp>
        <p:nvSpPr>
          <p:cNvPr id="1033" name="Rectangle 23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468313" y="153987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377147"/>
            <a:ext cx="730115" cy="44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à coins arrondis 10"/>
          <p:cNvSpPr/>
          <p:nvPr userDrawn="1"/>
        </p:nvSpPr>
        <p:spPr bwMode="auto">
          <a:xfrm flipH="1">
            <a:off x="38141" y="6470959"/>
            <a:ext cx="6132084" cy="311847"/>
          </a:xfrm>
          <a:prstGeom prst="roundRect">
            <a:avLst/>
          </a:prstGeom>
          <a:solidFill>
            <a:srgbClr val="3333FF">
              <a:alpha val="8039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>
              <a:defRPr/>
            </a:pPr>
            <a:endParaRPr lang="en-US" sz="1200"/>
          </a:p>
        </p:txBody>
      </p:sp>
      <p:sp>
        <p:nvSpPr>
          <p:cNvPr id="12" name="Rectangle à coins arrondis 11"/>
          <p:cNvSpPr/>
          <p:nvPr userDrawn="1"/>
        </p:nvSpPr>
        <p:spPr bwMode="auto">
          <a:xfrm>
            <a:off x="110743" y="6519529"/>
            <a:ext cx="6016935" cy="207700"/>
          </a:xfrm>
          <a:prstGeom prst="roundRect">
            <a:avLst/>
          </a:prstGeom>
          <a:solidFill>
            <a:schemeClr val="tx2">
              <a:lumMod val="75000"/>
              <a:alpha val="70000"/>
            </a:schemeClr>
          </a:solidFill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" name="Espace réservé du texte 3"/>
          <p:cNvSpPr txBox="1">
            <a:spLocks/>
          </p:cNvSpPr>
          <p:nvPr userDrawn="1"/>
        </p:nvSpPr>
        <p:spPr>
          <a:xfrm>
            <a:off x="467544" y="6482953"/>
            <a:ext cx="5370846" cy="40243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400">
                <a:solidFill>
                  <a:srgbClr val="1153B5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1153B5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000">
                <a:solidFill>
                  <a:srgbClr val="1153B5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fr-BE" sz="11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Your</a:t>
            </a:r>
            <a:r>
              <a:rPr lang="fr-BE" sz="11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1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project</a:t>
            </a:r>
            <a:r>
              <a:rPr lang="fr-BE" sz="11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1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title</a:t>
            </a:r>
            <a:r>
              <a:rPr lang="fr-BE" sz="11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– speaker</a:t>
            </a:r>
            <a:r>
              <a:rPr lang="fr-BE" sz="11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100" kern="1200" baseline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name</a:t>
            </a:r>
            <a:endParaRPr lang="fr-BE" sz="11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120" name="Rectangle 24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-12520" y="6461503"/>
            <a:ext cx="684213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accent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fr-FR" sz="1100" b="1" kern="120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999201B0-63FA-4356-B763-73BB50CBF3CE}" type="slidenum">
              <a:rPr lang="en-US" smtClean="0"/>
              <a:pPr>
                <a:defRPr/>
              </a:pPr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  <p:sldLayoutId id="2147484054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q"/>
        <a:defRPr sz="3200">
          <a:solidFill>
            <a:srgbClr val="1153B5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rgbClr val="1153B5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1153B5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1153B5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ucien.drescigh@student.umons.ac.b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4.xml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FVLfnYO3o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eb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ienDrs/Hardware_Software_compass/blob/main/soc_system_Lucien_Ewan.qa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419315" y="878855"/>
            <a:ext cx="6437161" cy="1470025"/>
          </a:xfrm>
        </p:spPr>
        <p:txBody>
          <a:bodyPr/>
          <a:lstStyle/>
          <a:p>
            <a:pPr algn="ctr"/>
            <a:r>
              <a:rPr lang="fr-BE"/>
              <a:t>Hardware Software Platforms</a:t>
            </a:r>
            <a:br>
              <a:rPr lang="fr-BE"/>
            </a:br>
            <a:r>
              <a:rPr lang="fr-BE"/>
              <a:t>Project </a:t>
            </a:r>
            <a:r>
              <a:rPr lang="fr-BE" err="1"/>
              <a:t>Presentation</a:t>
            </a:r>
            <a:endParaRPr lang="fr-BE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49179" y="2712577"/>
            <a:ext cx="6377432" cy="1004455"/>
          </a:xfrm>
        </p:spPr>
        <p:txBody>
          <a:bodyPr/>
          <a:lstStyle/>
          <a:p>
            <a:r>
              <a:rPr lang="en-US"/>
              <a:t>Design of a I2C Driver for a Digital Compass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483768" y="4080729"/>
            <a:ext cx="6377432" cy="173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rgbClr val="1153B5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1153B5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1153B5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9pPr>
          </a:lstStyle>
          <a:p>
            <a:r>
              <a:rPr lang="fr-BE" sz="1600" kern="0" err="1">
                <a:ea typeface="Verdana"/>
                <a:cs typeface="Verdana"/>
              </a:rPr>
              <a:t>Drescigh</a:t>
            </a:r>
            <a:r>
              <a:rPr lang="fr-BE" sz="1600" kern="0">
                <a:ea typeface="Verdana"/>
                <a:cs typeface="Verdana"/>
              </a:rPr>
              <a:t> Lucien </a:t>
            </a:r>
            <a:r>
              <a:rPr lang="fr-BE" sz="1600" kern="0">
                <a:solidFill>
                  <a:schemeClr val="accent1">
                    <a:lumMod val="50000"/>
                  </a:schemeClr>
                </a:solidFill>
                <a:ea typeface="Verdana"/>
                <a:cs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lucien.drescigh@student.umons.ac.be</a:t>
            </a:r>
            <a:endParaRPr lang="fr-FR" sz="1600">
              <a:solidFill>
                <a:schemeClr val="accent1">
                  <a:lumMod val="50000"/>
                </a:schemeClr>
              </a:solidFill>
              <a:ea typeface="Verdana"/>
              <a:cs typeface="Verdana"/>
            </a:endParaRPr>
          </a:p>
          <a:p>
            <a:r>
              <a:rPr lang="fr-BE" sz="1600" kern="0" err="1">
                <a:ea typeface="Verdana"/>
                <a:cs typeface="Verdana"/>
              </a:rPr>
              <a:t>Gencsek</a:t>
            </a:r>
            <a:r>
              <a:rPr lang="fr-BE" sz="1600" kern="0">
                <a:ea typeface="Verdana"/>
                <a:cs typeface="Verdana"/>
              </a:rPr>
              <a:t> Ewan </a:t>
            </a:r>
            <a:r>
              <a:rPr lang="fr-BE" sz="1600" kern="0">
                <a:solidFill>
                  <a:schemeClr val="accent1">
                    <a:lumMod val="50000"/>
                  </a:schemeClr>
                </a:solidFill>
                <a:ea typeface="Verdana"/>
                <a:cs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ewan.gencsek@student.umons.ac.be</a:t>
            </a:r>
            <a:endParaRPr lang="fr-BE" sz="1600" kern="0">
              <a:solidFill>
                <a:schemeClr val="accent1">
                  <a:lumMod val="50000"/>
                </a:schemeClr>
              </a:solidFill>
              <a:ea typeface="+mn-lt"/>
              <a:cs typeface="+mn-lt"/>
            </a:endParaRPr>
          </a:p>
          <a:p>
            <a:r>
              <a:rPr lang="fr-BE" sz="1600" kern="0">
                <a:ea typeface="Verdana"/>
                <a:cs typeface="Verdana"/>
              </a:rPr>
              <a:t>GitHub repository: </a:t>
            </a:r>
            <a:r>
              <a:rPr lang="fr-BE" sz="1600" u="sng" kern="0">
                <a:solidFill>
                  <a:schemeClr val="accent1">
                    <a:lumMod val="50000"/>
                  </a:schemeClr>
                </a:solidFill>
                <a:ea typeface="Verdana"/>
                <a:cs typeface="Verdana"/>
              </a:rPr>
              <a:t>https://github.com/CienDrs/Hardware_Software_compass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AE4BBC-EB3F-4827-B900-6CE87B4508B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964" y="5817766"/>
            <a:ext cx="576064" cy="432048"/>
          </a:xfrm>
          <a:prstGeom prst="rect">
            <a:avLst/>
          </a:prstGeom>
        </p:spPr>
      </p:pic>
      <p:pic>
        <p:nvPicPr>
          <p:cNvPr id="6" name="Image 4" descr="Une image contenant personne, homme&#10;&#10;Description générée automatiquement">
            <a:extLst>
              <a:ext uri="{FF2B5EF4-FFF2-40B4-BE49-F238E27FC236}">
                <a16:creationId xmlns:a16="http://schemas.microsoft.com/office/drawing/2014/main" id="{6F94A0C6-D5DA-4356-9AFC-4B28267E398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113102" y="3853991"/>
            <a:ext cx="2043026" cy="24521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Tutorial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AB054281-A98F-4956-AF91-7D98C171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708" y="1308038"/>
            <a:ext cx="5698317" cy="45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50D0A4-147C-4DA4-B993-7F4C03EB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err="1"/>
              <a:t>Main.c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32D038-CA47-4A0F-9A11-2F6E5C1D2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sz="4400"/>
              <a:t>C code to </a:t>
            </a:r>
            <a:r>
              <a:rPr lang="fr-BE" sz="4400" err="1"/>
              <a:t>print</a:t>
            </a:r>
            <a:r>
              <a:rPr lang="fr-BE" sz="4400"/>
              <a:t> the values </a:t>
            </a:r>
            <a:r>
              <a:rPr lang="fr-BE" sz="4400" err="1"/>
              <a:t>returned</a:t>
            </a:r>
            <a:r>
              <a:rPr lang="fr-BE" sz="4400"/>
              <a:t> by the </a:t>
            </a:r>
            <a:r>
              <a:rPr lang="fr-BE" sz="4400" err="1"/>
              <a:t>sensor</a:t>
            </a:r>
            <a:endParaRPr lang="fr-BE" sz="440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C78B1D-91A8-4EB4-BAA8-ADC4176003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16585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Tutorial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9206" y="1157357"/>
            <a:ext cx="8229600" cy="297767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EDS and </a:t>
            </a:r>
            <a:r>
              <a:rPr lang="en-US" err="1"/>
              <a:t>Makefile</a:t>
            </a:r>
            <a:endParaRPr lang="fr-FR">
              <a:ea typeface="Verdana"/>
              <a:cs typeface="Verdana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/>
              <a:t>Open EDS and go to your project file directory</a:t>
            </a:r>
            <a:endParaRPr lang="en-US">
              <a:ea typeface="Verdana"/>
              <a:cs typeface="Verdana"/>
            </a:endParaRPr>
          </a:p>
          <a:p>
            <a:pPr marL="914400" lvl="1" indent="-514350">
              <a:buAutoNum type="arabicPeriod"/>
            </a:pPr>
            <a:r>
              <a:rPr lang="en-US"/>
              <a:t>Create a file with the </a:t>
            </a:r>
            <a:r>
              <a:rPr lang="en-US" err="1"/>
              <a:t>makefile</a:t>
            </a:r>
            <a:r>
              <a:rPr lang="en-US"/>
              <a:t> (which is in your file directory) and the command make in EDS prompt   </a:t>
            </a:r>
            <a:endParaRPr lang="en-US">
              <a:ea typeface="Verdana"/>
              <a:cs typeface="Verdana"/>
            </a:endParaRPr>
          </a:p>
          <a:p>
            <a:pPr marL="914400" lvl="1" indent="-514350">
              <a:buFont typeface="+mj-lt"/>
              <a:buAutoNum type="arabicPeriod"/>
            </a:pPr>
            <a:endParaRPr lang="en-US">
              <a:latin typeface="-apple-system"/>
            </a:endParaRPr>
          </a:p>
          <a:p>
            <a:pPr marL="914400" lvl="1" indent="-514350">
              <a:buFont typeface="+mj-lt"/>
              <a:buAutoNum type="arabicPeriod"/>
            </a:pPr>
            <a:endParaRPr lang="en-US">
              <a:latin typeface="-apple-system"/>
            </a:endParaRPr>
          </a:p>
          <a:p>
            <a:pPr marL="914400" lvl="1" indent="-514350">
              <a:buFont typeface="+mj-lt"/>
              <a:buAutoNum type="arabicPeriod"/>
            </a:pPr>
            <a:endParaRPr lang="en-US">
              <a:latin typeface="-apple-system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D1DC0253-3126-4BDC-BFE6-A5B0AED76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94" y="4065893"/>
            <a:ext cx="8772411" cy="211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22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Tutorial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Putty</a:t>
            </a:r>
            <a:endParaRPr lang="fr-FR"/>
          </a:p>
          <a:p>
            <a:pPr marL="0" indent="0">
              <a:buNone/>
            </a:pPr>
            <a:endParaRPr lang="en-US"/>
          </a:p>
          <a:p>
            <a:pPr marL="914400" lvl="1" indent="-514350">
              <a:buFont typeface="+mj-lt"/>
              <a:buAutoNum type="arabicPeriod"/>
            </a:pPr>
            <a:r>
              <a:rPr lang="en-US"/>
              <a:t>Open Putty on your computer   </a:t>
            </a:r>
            <a:endParaRPr lang="en-US">
              <a:ea typeface="Verdana"/>
            </a:endParaRPr>
          </a:p>
          <a:p>
            <a:pPr marL="914400" lvl="1" indent="-514350">
              <a:buAutoNum type="arabicPeriod"/>
            </a:pPr>
            <a:r>
              <a:rPr lang="en-US"/>
              <a:t>Connect to the FPGA</a:t>
            </a:r>
            <a:r>
              <a:rPr lang="en-US">
                <a:latin typeface="-apple-system"/>
              </a:rPr>
              <a:t> </a:t>
            </a:r>
            <a:r>
              <a:rPr lang="en-US">
                <a:ea typeface="+mn-lt"/>
                <a:cs typeface="+mn-lt"/>
              </a:rPr>
              <a:t>processor</a:t>
            </a:r>
          </a:p>
          <a:p>
            <a:pPr marL="914400" lvl="1" indent="-514350">
              <a:buAutoNum type="arabicPeriod"/>
            </a:pPr>
            <a:r>
              <a:rPr lang="en-US">
                <a:latin typeface="Verdana"/>
                <a:ea typeface="Verdana"/>
                <a:cs typeface="Verdana"/>
              </a:rPr>
              <a:t>With command prompt upload the executable file</a:t>
            </a:r>
          </a:p>
          <a:p>
            <a:pPr marL="914400" lvl="1" indent="-514350">
              <a:buAutoNum type="arabicPeriod"/>
            </a:pPr>
            <a:r>
              <a:rPr lang="en-US">
                <a:latin typeface="Verdana"/>
                <a:ea typeface="Verdana"/>
                <a:cs typeface="Verdana"/>
              </a:rPr>
              <a:t>With Putty launch the executable file</a:t>
            </a:r>
            <a:endParaRPr lang="en-US"/>
          </a:p>
          <a:p>
            <a:pPr marL="914400" lvl="1" indent="-514350">
              <a:buFont typeface="+mj-lt"/>
              <a:buAutoNum type="arabicPeriod"/>
            </a:pPr>
            <a:endParaRPr lang="en-US">
              <a:latin typeface="-apple-system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48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Tutorial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9206" y="884130"/>
            <a:ext cx="8229600" cy="51863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Putty </a:t>
            </a:r>
            <a:endParaRPr lang="fr-FR"/>
          </a:p>
          <a:p>
            <a:pPr marL="400050" lvl="1" indent="0">
              <a:buNone/>
            </a:pPr>
            <a:endParaRPr lang="en-US">
              <a:latin typeface="Verdana"/>
              <a:ea typeface="Verdana"/>
              <a:cs typeface="Verdana"/>
            </a:endParaRPr>
          </a:p>
          <a:p>
            <a:pPr marL="914400" lvl="1" indent="-514350">
              <a:buFont typeface="+mj-lt"/>
              <a:buAutoNum type="arabicPeriod"/>
            </a:pPr>
            <a:endParaRPr lang="en-US">
              <a:latin typeface="-apple-system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2ED86DB4-0643-4CA6-8ED7-6AEBF71E4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65" y="1858286"/>
            <a:ext cx="8836163" cy="313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13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Tutorial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9206" y="884130"/>
            <a:ext cx="8229600" cy="51863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Putty </a:t>
            </a:r>
            <a:endParaRPr lang="fr-FR"/>
          </a:p>
          <a:p>
            <a:pPr marL="400050" lvl="1" indent="0">
              <a:buNone/>
            </a:pPr>
            <a:endParaRPr lang="en-US">
              <a:latin typeface="Verdana"/>
              <a:ea typeface="Verdana"/>
              <a:cs typeface="Verdana"/>
            </a:endParaRPr>
          </a:p>
          <a:p>
            <a:pPr marL="914400" lvl="1" indent="-514350">
              <a:buFont typeface="+mj-lt"/>
              <a:buAutoNum type="arabicPeriod"/>
            </a:pPr>
            <a:endParaRPr lang="en-US">
              <a:latin typeface="-apple-system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48BC87C-D638-41EE-9E75-2AA56B21F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60" y="1535081"/>
            <a:ext cx="5967279" cy="44617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DE398872-A5CE-4B7C-8838-B5C4EBE3E34E}"/>
                  </a:ext>
                </a:extLst>
              </p14:cNvPr>
              <p14:cNvContentPartPr/>
              <p14:nvPr/>
            </p14:nvContentPartPr>
            <p14:xfrm>
              <a:off x="3918680" y="1721466"/>
              <a:ext cx="190500" cy="161925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DE398872-A5CE-4B7C-8838-B5C4EBE3E3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0674" y="1703107"/>
                <a:ext cx="226151" cy="198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878E6097-F125-4221-AC9A-B9988C2ED136}"/>
                  </a:ext>
                </a:extLst>
              </p14:cNvPr>
              <p14:cNvContentPartPr/>
              <p14:nvPr/>
            </p14:nvContentPartPr>
            <p14:xfrm>
              <a:off x="3980581" y="1773594"/>
              <a:ext cx="104774" cy="152399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878E6097-F125-4221-AC9A-B9988C2ED1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62328" y="1756037"/>
                <a:ext cx="140916" cy="187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82CA6B47-F57E-4B27-8A1B-F6442EF48E3F}"/>
                  </a:ext>
                </a:extLst>
              </p14:cNvPr>
              <p14:cNvContentPartPr/>
              <p14:nvPr/>
            </p14:nvContentPartPr>
            <p14:xfrm>
              <a:off x="4246404" y="2028711"/>
              <a:ext cx="114300" cy="200024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82CA6B47-F57E-4B27-8A1B-F6442EF48E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27969" y="2010691"/>
                <a:ext cx="150802" cy="235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5AC9DA15-685D-4305-A602-EED63A72FD21}"/>
                  </a:ext>
                </a:extLst>
              </p14:cNvPr>
              <p14:cNvContentPartPr/>
              <p14:nvPr/>
            </p14:nvContentPartPr>
            <p14:xfrm>
              <a:off x="5070293" y="4451324"/>
              <a:ext cx="95250" cy="11430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5AC9DA15-685D-4305-A602-EED63A72FD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52456" y="4433685"/>
                <a:ext cx="130567" cy="149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2F30BA11-7649-4E48-A75C-343EBBCA7380}"/>
                  </a:ext>
                </a:extLst>
              </p14:cNvPr>
              <p14:cNvContentPartPr/>
              <p14:nvPr/>
            </p14:nvContentPartPr>
            <p14:xfrm>
              <a:off x="5048216" y="4475899"/>
              <a:ext cx="104774" cy="13335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2F30BA11-7649-4E48-A75C-343EBBCA73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30695" y="4457731"/>
                <a:ext cx="139465" cy="169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E18CD5C5-06EA-44E7-9AEB-41378F1B9839}"/>
                  </a:ext>
                </a:extLst>
              </p14:cNvPr>
              <p14:cNvContentPartPr/>
              <p14:nvPr/>
            </p14:nvContentPartPr>
            <p14:xfrm>
              <a:off x="7120066" y="3249785"/>
              <a:ext cx="95250" cy="152399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E18CD5C5-06EA-44E7-9AEB-41378F1B983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01889" y="3232023"/>
                <a:ext cx="131241" cy="187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967B08DA-9775-45C2-8020-08BD702D398A}"/>
                  </a:ext>
                </a:extLst>
              </p14:cNvPr>
              <p14:cNvContentPartPr/>
              <p14:nvPr/>
            </p14:nvContentPartPr>
            <p14:xfrm>
              <a:off x="2524992" y="5416727"/>
              <a:ext cx="142875" cy="11430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967B08DA-9775-45C2-8020-08BD702D398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07177" y="5398979"/>
                <a:ext cx="178148" cy="1494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168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Tutorial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9206" y="884130"/>
            <a:ext cx="8229600" cy="518633"/>
          </a:xfrm>
        </p:spPr>
        <p:txBody>
          <a:bodyPr/>
          <a:lstStyle/>
          <a:p>
            <a:pPr marL="400050" lvl="1" indent="0">
              <a:buNone/>
            </a:pPr>
            <a:r>
              <a:rPr lang="en-US">
                <a:latin typeface="Verdana"/>
                <a:ea typeface="Verdana"/>
                <a:cs typeface="Verdana"/>
              </a:rPr>
              <a:t>Command prompt</a:t>
            </a:r>
          </a:p>
          <a:p>
            <a:pPr marL="400050" lvl="1" indent="0">
              <a:buNone/>
            </a:pPr>
            <a:endParaRPr lang="en-US">
              <a:latin typeface="Verdana"/>
              <a:ea typeface="Verdana"/>
            </a:endParaRPr>
          </a:p>
          <a:p>
            <a:pPr marL="914400" lvl="1" indent="-514350">
              <a:buFont typeface="+mj-lt"/>
              <a:buAutoNum type="arabicPeriod"/>
            </a:pPr>
            <a:endParaRPr lang="en-US">
              <a:latin typeface="-apple-system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A57EDA7-0810-4F0B-AA8F-84C4CA4FF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22" y="1658730"/>
            <a:ext cx="7980051" cy="41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44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Tutorial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86692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Putty</a:t>
            </a:r>
          </a:p>
          <a:p>
            <a:r>
              <a:rPr lang="en-US" sz="2800">
                <a:ea typeface="+mn-lt"/>
                <a:cs typeface="+mn-lt"/>
              </a:rPr>
              <a:t>The result of the read out of the sensor is shown on the Putty prompt</a:t>
            </a:r>
            <a:endParaRPr lang="en-US" sz="2800">
              <a:ea typeface="Verdana"/>
              <a:cs typeface="Verdana"/>
            </a:endParaRPr>
          </a:p>
          <a:p>
            <a:pPr marL="0" indent="0">
              <a:buNone/>
            </a:pPr>
            <a:endParaRPr lang="en-US">
              <a:ea typeface="Verdana"/>
              <a:cs typeface="Verdana"/>
            </a:endParaRPr>
          </a:p>
          <a:p>
            <a:pPr marL="0" indent="0">
              <a:buNone/>
            </a:pPr>
            <a:endParaRPr lang="en-US">
              <a:ea typeface="Verdana"/>
              <a:cs typeface="Verdana"/>
            </a:endParaRPr>
          </a:p>
          <a:p>
            <a:pPr marL="0" indent="0">
              <a:buNone/>
            </a:pPr>
            <a:r>
              <a:rPr lang="en-US">
                <a:ea typeface="Verdana"/>
                <a:cs typeface="Verdana"/>
              </a:rPr>
              <a:t>You have to do the connection with Putty before the configuration because when the FPGA is turned off the hardware is reset</a:t>
            </a:r>
            <a:endParaRPr lang="en-US"/>
          </a:p>
          <a:p>
            <a:pPr marL="400050" lvl="1" indent="0">
              <a:buNone/>
            </a:pPr>
            <a:endParaRPr lang="en-US">
              <a:latin typeface="-apple-system"/>
              <a:ea typeface="+mn-lt"/>
              <a:cs typeface="+mn-lt"/>
            </a:endParaRPr>
          </a:p>
          <a:p>
            <a:pPr marL="914400" lvl="1" indent="-514350">
              <a:buAutoNum type="arabicPeriod"/>
            </a:pPr>
            <a:endParaRPr lang="en-US">
              <a:latin typeface="-apple-system"/>
              <a:ea typeface="Verdana"/>
              <a:cs typeface="Verdana"/>
            </a:endParaRPr>
          </a:p>
          <a:p>
            <a:pPr marL="400050" lvl="1" indent="0">
              <a:buNone/>
            </a:pPr>
            <a:endParaRPr lang="en-US">
              <a:latin typeface="-apple-system"/>
              <a:ea typeface="Verdana"/>
              <a:cs typeface="Verdana"/>
            </a:endParaRPr>
          </a:p>
          <a:p>
            <a:pPr marL="400050" lvl="1" indent="0">
              <a:buNone/>
            </a:pPr>
            <a:endParaRPr lang="en-US">
              <a:latin typeface="Verdana"/>
              <a:ea typeface="Verdana"/>
              <a:cs typeface="Verdana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96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72BC3-2C45-4A4F-A7F2-E7040932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err="1"/>
              <a:t>Experimental</a:t>
            </a:r>
            <a:r>
              <a:rPr lang="fr-BE"/>
              <a:t> </a:t>
            </a:r>
            <a:r>
              <a:rPr lang="fr-BE" err="1"/>
              <a:t>Results</a:t>
            </a:r>
            <a:endParaRPr lang="fr-BE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57A7237D-7D65-4638-818F-D4D1B6424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455" y="980728"/>
            <a:ext cx="7437089" cy="508511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72EC80-0751-4EBA-843D-41D926A7B9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98666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AE719-66A3-4BC8-B1F7-8412264E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err="1"/>
              <a:t>Demonstration</a:t>
            </a:r>
            <a:r>
              <a:rPr lang="fr-BE"/>
              <a:t> </a:t>
            </a:r>
            <a:r>
              <a:rPr lang="fr-BE" err="1"/>
              <a:t>Video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B13590-EA3F-4FBB-A8D3-0DA19165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>
                <a:hlinkClick r:id="rId2"/>
              </a:rPr>
              <a:t>https://www.youtube.com/watch?v=WFVLfnYO3oo</a:t>
            </a:r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8B20A0-3E59-4302-9D29-EBC60BA267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60473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863218-2982-421B-A421-86AD1302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Project goals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0E5F47-45C9-47BD-9939-5D4CD85DF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err="1"/>
              <a:t>Create</a:t>
            </a:r>
            <a:r>
              <a:rPr lang="fr-BE"/>
              <a:t> a tutorial </a:t>
            </a:r>
            <a:r>
              <a:rPr lang="fr-BE" err="1"/>
              <a:t>based</a:t>
            </a:r>
            <a:r>
              <a:rPr lang="fr-BE"/>
              <a:t> on Quartus and DE0-nano kits on how to design a I2C driver for a digital </a:t>
            </a:r>
            <a:r>
              <a:rPr lang="fr-BE" err="1"/>
              <a:t>compass</a:t>
            </a:r>
            <a:endParaRPr lang="fr-BE"/>
          </a:p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9FC2B8-D03D-47E0-A83C-04FE590233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2</a:t>
            </a:fld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1C3E5A-9691-4952-A7BF-9C7C30F8F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88" y="3207108"/>
            <a:ext cx="7489223" cy="233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6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E02A49-0EC6-47F8-AF3B-65CBC17E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2CE4AE-435D-428B-B27F-28AF49A00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51296"/>
            <a:ext cx="8229600" cy="4525963"/>
          </a:xfrm>
        </p:spPr>
        <p:txBody>
          <a:bodyPr/>
          <a:lstStyle/>
          <a:p>
            <a:r>
              <a:rPr lang="fr-BE" err="1"/>
              <a:t>Deepen</a:t>
            </a:r>
            <a:r>
              <a:rPr lang="fr-BE"/>
              <a:t> of </a:t>
            </a:r>
            <a:r>
              <a:rPr lang="fr-BE" err="1"/>
              <a:t>our</a:t>
            </a:r>
            <a:r>
              <a:rPr lang="fr-BE"/>
              <a:t> </a:t>
            </a:r>
            <a:r>
              <a:rPr lang="fr-BE" err="1"/>
              <a:t>knowledge</a:t>
            </a:r>
            <a:r>
              <a:rPr lang="fr-BE"/>
              <a:t> in VHDL and </a:t>
            </a:r>
            <a:r>
              <a:rPr lang="fr-BE" err="1"/>
              <a:t>Altera</a:t>
            </a:r>
            <a:r>
              <a:rPr lang="fr-BE"/>
              <a:t> Quartus</a:t>
            </a:r>
          </a:p>
          <a:p>
            <a:endParaRPr lang="fr-BE"/>
          </a:p>
          <a:p>
            <a:r>
              <a:rPr lang="fr-BE"/>
              <a:t>Former </a:t>
            </a:r>
            <a:r>
              <a:rPr lang="fr-BE" err="1"/>
              <a:t>theorical</a:t>
            </a:r>
            <a:r>
              <a:rPr lang="fr-BE"/>
              <a:t> courses </a:t>
            </a:r>
            <a:r>
              <a:rPr lang="fr-BE" err="1"/>
              <a:t>were</a:t>
            </a:r>
            <a:r>
              <a:rPr lang="fr-BE"/>
              <a:t> </a:t>
            </a:r>
            <a:r>
              <a:rPr lang="fr-BE" err="1"/>
              <a:t>applied</a:t>
            </a:r>
            <a:r>
              <a:rPr lang="fr-BE"/>
              <a:t> in a </a:t>
            </a:r>
            <a:r>
              <a:rPr lang="fr-BE" err="1"/>
              <a:t>concrete</a:t>
            </a:r>
            <a:r>
              <a:rPr lang="fr-BE"/>
              <a:t> </a:t>
            </a:r>
            <a:r>
              <a:rPr lang="fr-BE" err="1"/>
              <a:t>project</a:t>
            </a:r>
            <a:endParaRPr lang="fr-BE"/>
          </a:p>
          <a:p>
            <a:endParaRPr lang="fr-BE"/>
          </a:p>
          <a:p>
            <a:r>
              <a:rPr lang="fr-BE"/>
              <a:t>This </a:t>
            </a:r>
            <a:r>
              <a:rPr lang="fr-BE" err="1"/>
              <a:t>work</a:t>
            </a:r>
            <a:r>
              <a:rPr lang="fr-BE"/>
              <a:t> can </a:t>
            </a:r>
            <a:r>
              <a:rPr lang="fr-BE" err="1"/>
              <a:t>be</a:t>
            </a:r>
            <a:r>
              <a:rPr lang="fr-BE"/>
              <a:t> </a:t>
            </a:r>
            <a:r>
              <a:rPr lang="fr-BE" err="1"/>
              <a:t>translated</a:t>
            </a:r>
            <a:r>
              <a:rPr lang="fr-BE"/>
              <a:t> </a:t>
            </a:r>
            <a:r>
              <a:rPr lang="fr-BE" err="1"/>
              <a:t>into</a:t>
            </a:r>
            <a:r>
              <a:rPr lang="fr-BE"/>
              <a:t> </a:t>
            </a:r>
            <a:r>
              <a:rPr lang="fr-BE" err="1"/>
              <a:t>other</a:t>
            </a:r>
            <a:r>
              <a:rPr lang="fr-BE"/>
              <a:t> </a:t>
            </a:r>
            <a:r>
              <a:rPr lang="fr-BE" err="1"/>
              <a:t>progamming</a:t>
            </a:r>
            <a:r>
              <a:rPr lang="fr-BE"/>
              <a:t> </a:t>
            </a:r>
            <a:r>
              <a:rPr lang="fr-BE" err="1"/>
              <a:t>languages</a:t>
            </a:r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48E280-AA46-455A-BEC3-2BF78CB170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92150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7E048E-F532-47C1-8D08-313A547A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143000"/>
          </a:xfrm>
        </p:spPr>
        <p:txBody>
          <a:bodyPr wrap="square" anchor="t">
            <a:normAutofit/>
          </a:bodyPr>
          <a:lstStyle/>
          <a:p>
            <a:r>
              <a:rPr lang="fr-BE"/>
              <a:t>Questions ?</a:t>
            </a:r>
          </a:p>
        </p:txBody>
      </p:sp>
      <p:pic>
        <p:nvPicPr>
          <p:cNvPr id="8" name="Espace réservé du contenu 7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E5327C7-1367-4E3E-9358-2812EAB15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" b="9728"/>
          <a:stretch/>
        </p:blipFill>
        <p:spPr>
          <a:xfrm>
            <a:off x="468313" y="1539875"/>
            <a:ext cx="8229600" cy="4525963"/>
          </a:xfrm>
          <a:noFill/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4D8598-2132-42B3-96CA-D589E20C56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4F214EF-6916-43FF-8424-30437CA8A788}" type="slidenum">
              <a:rPr lang="fr-BE" smtClean="0"/>
              <a:pPr>
                <a:spcAft>
                  <a:spcPts val="600"/>
                </a:spcAft>
                <a:defRPr/>
              </a:pPr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46787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5FCDFC-9A2A-466F-8B03-FC9568F5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HMC6352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2863CB-C4BB-4D69-851F-7E88D3200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sz="2400">
                <a:ea typeface="+mn-lt"/>
                <a:cs typeface="+mn-lt"/>
              </a:rPr>
              <a:t>The HMC635 </a:t>
            </a:r>
            <a:r>
              <a:rPr lang="fr-BE" sz="2400" err="1">
                <a:ea typeface="+mn-lt"/>
                <a:cs typeface="+mn-lt"/>
              </a:rPr>
              <a:t>is</a:t>
            </a:r>
            <a:r>
              <a:rPr lang="fr-BE" sz="2400">
                <a:ea typeface="+mn-lt"/>
                <a:cs typeface="+mn-lt"/>
              </a:rPr>
              <a:t> a </a:t>
            </a:r>
            <a:r>
              <a:rPr lang="fr-BE" sz="2400" err="1">
                <a:ea typeface="+mn-lt"/>
                <a:cs typeface="+mn-lt"/>
              </a:rPr>
              <a:t>compass</a:t>
            </a:r>
            <a:r>
              <a:rPr lang="fr-BE" sz="2400">
                <a:ea typeface="+mn-lt"/>
                <a:cs typeface="+mn-lt"/>
              </a:rPr>
              <a:t> module </a:t>
            </a:r>
            <a:r>
              <a:rPr lang="fr-BE" sz="2400" err="1">
                <a:ea typeface="+mn-lt"/>
                <a:cs typeface="+mn-lt"/>
              </a:rPr>
              <a:t>that</a:t>
            </a:r>
            <a:r>
              <a:rPr lang="fr-BE" sz="2400">
                <a:ea typeface="+mn-lt"/>
                <a:cs typeface="+mn-lt"/>
              </a:rPr>
              <a:t> combines 2-axis </a:t>
            </a:r>
            <a:r>
              <a:rPr lang="fr-BE" sz="2400" err="1">
                <a:ea typeface="+mn-lt"/>
                <a:cs typeface="+mn-lt"/>
              </a:rPr>
              <a:t>magneto-resistive</a:t>
            </a:r>
            <a:r>
              <a:rPr lang="fr-BE" sz="2400">
                <a:ea typeface="+mn-lt"/>
                <a:cs typeface="+mn-lt"/>
              </a:rPr>
              <a:t> </a:t>
            </a:r>
            <a:r>
              <a:rPr lang="fr-BE" sz="2400" err="1">
                <a:ea typeface="+mn-lt"/>
                <a:cs typeface="+mn-lt"/>
              </a:rPr>
              <a:t>sensors</a:t>
            </a:r>
            <a:endParaRPr lang="en-US" sz="2400">
              <a:ea typeface="Verdana"/>
              <a:cs typeface="Verdana"/>
            </a:endParaRPr>
          </a:p>
          <a:p>
            <a:endParaRPr lang="fr-BE" sz="2400">
              <a:ea typeface="Verdana"/>
              <a:cs typeface="Verdana"/>
            </a:endParaRPr>
          </a:p>
          <a:p>
            <a:r>
              <a:rPr lang="fr-BE" sz="2400">
                <a:ea typeface="Verdana"/>
                <a:cs typeface="Verdana"/>
              </a:rPr>
              <a:t>The </a:t>
            </a:r>
            <a:r>
              <a:rPr lang="fr-BE" sz="2400" err="1">
                <a:ea typeface="Verdana"/>
                <a:cs typeface="Verdana"/>
              </a:rPr>
              <a:t>address</a:t>
            </a:r>
            <a:r>
              <a:rPr lang="fr-BE" sz="2400">
                <a:ea typeface="Verdana"/>
                <a:cs typeface="Verdana"/>
              </a:rPr>
              <a:t> of the </a:t>
            </a:r>
            <a:r>
              <a:rPr lang="fr-BE" sz="2400" err="1">
                <a:ea typeface="Verdana"/>
                <a:cs typeface="Verdana"/>
              </a:rPr>
              <a:t>device</a:t>
            </a:r>
            <a:r>
              <a:rPr lang="fr-BE" sz="2400">
                <a:ea typeface="Verdana"/>
                <a:cs typeface="Verdana"/>
              </a:rPr>
              <a:t> </a:t>
            </a:r>
            <a:r>
              <a:rPr lang="fr-BE" sz="2400" err="1">
                <a:ea typeface="Verdana"/>
                <a:cs typeface="Verdana"/>
              </a:rPr>
              <a:t>is</a:t>
            </a:r>
            <a:r>
              <a:rPr lang="fr-BE" sz="2400">
                <a:ea typeface="Verdana"/>
                <a:cs typeface="Verdana"/>
              </a:rPr>
              <a:t> 41(</a:t>
            </a:r>
            <a:r>
              <a:rPr lang="fr-BE" sz="2400" err="1">
                <a:ea typeface="Verdana"/>
                <a:cs typeface="Verdana"/>
              </a:rPr>
              <a:t>hex</a:t>
            </a:r>
            <a:r>
              <a:rPr lang="fr-BE" sz="2400">
                <a:ea typeface="Verdana"/>
                <a:cs typeface="Verdana"/>
              </a:rPr>
              <a:t>).</a:t>
            </a:r>
          </a:p>
          <a:p>
            <a:endParaRPr lang="fr-BE" sz="2400"/>
          </a:p>
          <a:p>
            <a:r>
              <a:rPr lang="fr-BE" sz="2400"/>
              <a:t>The slave </a:t>
            </a:r>
            <a:r>
              <a:rPr lang="fr-BE" sz="2400" err="1"/>
              <a:t>address</a:t>
            </a:r>
            <a:r>
              <a:rPr lang="fr-BE" sz="2400"/>
              <a:t> </a:t>
            </a:r>
            <a:r>
              <a:rPr lang="fr-BE" sz="2400" err="1"/>
              <a:t>is</a:t>
            </a:r>
            <a:r>
              <a:rPr lang="fr-BE" sz="2400"/>
              <a:t> 42(</a:t>
            </a:r>
            <a:r>
              <a:rPr lang="fr-BE" sz="2400" err="1"/>
              <a:t>hex</a:t>
            </a:r>
            <a:r>
              <a:rPr lang="fr-BE" sz="2400"/>
              <a:t>) for </a:t>
            </a:r>
            <a:r>
              <a:rPr lang="fr-BE" sz="2400" err="1"/>
              <a:t>write</a:t>
            </a:r>
            <a:r>
              <a:rPr lang="fr-BE" sz="2400"/>
              <a:t> </a:t>
            </a:r>
            <a:r>
              <a:rPr lang="fr-BE" sz="2400" err="1"/>
              <a:t>operations</a:t>
            </a:r>
            <a:r>
              <a:rPr lang="fr-BE" sz="2400"/>
              <a:t> and 43(</a:t>
            </a:r>
            <a:r>
              <a:rPr lang="fr-BE" sz="2400" err="1"/>
              <a:t>hex</a:t>
            </a:r>
            <a:r>
              <a:rPr lang="fr-BE" sz="2400"/>
              <a:t>) for </a:t>
            </a:r>
            <a:r>
              <a:rPr lang="fr-BE" sz="2400" err="1"/>
              <a:t>read</a:t>
            </a:r>
            <a:r>
              <a:rPr lang="fr-BE" sz="2400"/>
              <a:t> </a:t>
            </a:r>
            <a:r>
              <a:rPr lang="fr-BE" sz="2400" err="1"/>
              <a:t>operations</a:t>
            </a:r>
            <a:r>
              <a:rPr lang="fr-BE" sz="2000"/>
              <a:t>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8BCCD4-5A23-4367-876D-6EC27A6C13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3</a:t>
            </a:fld>
            <a:endParaRPr lang="fr-BE"/>
          </a:p>
        </p:txBody>
      </p:sp>
      <p:pic>
        <p:nvPicPr>
          <p:cNvPr id="5" name="Image 5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05FFB26B-CFCD-4EDD-B008-9E6F748D5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61" y="2690216"/>
            <a:ext cx="7966251" cy="342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48A00CAB-4CF6-49C5-9981-17E6518E8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983" y="730597"/>
            <a:ext cx="4347221" cy="518952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0B978D8-D37D-4EFC-BD42-B458689B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The I2C Protocol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BD4732-3BA3-4AB3-AE66-0B41384B1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194" y="1539875"/>
            <a:ext cx="4276916" cy="4525963"/>
          </a:xfrm>
        </p:spPr>
        <p:txBody>
          <a:bodyPr/>
          <a:lstStyle/>
          <a:p>
            <a:r>
              <a:rPr lang="fr-BE" sz="2800"/>
              <a:t>A master I2C module </a:t>
            </a:r>
            <a:r>
              <a:rPr lang="fr-BE" sz="2800" err="1"/>
              <a:t>was</a:t>
            </a:r>
            <a:r>
              <a:rPr lang="fr-BE" sz="2800"/>
              <a:t> </a:t>
            </a:r>
            <a:r>
              <a:rPr lang="fr-BE" sz="2800" err="1"/>
              <a:t>used</a:t>
            </a:r>
            <a:r>
              <a:rPr lang="fr-BE" sz="2800"/>
              <a:t> to </a:t>
            </a:r>
            <a:r>
              <a:rPr lang="fr-BE" sz="2800" err="1"/>
              <a:t>implement</a:t>
            </a:r>
            <a:r>
              <a:rPr lang="fr-BE" sz="2800"/>
              <a:t> the bloc file, </a:t>
            </a:r>
            <a:r>
              <a:rPr lang="fr-BE" sz="2800" err="1"/>
              <a:t>based</a:t>
            </a:r>
            <a:r>
              <a:rPr lang="fr-BE" sz="2800"/>
              <a:t> on the state machine.</a:t>
            </a:r>
            <a:endParaRPr lang="fr-BE" sz="2800">
              <a:ea typeface="Verdana"/>
              <a:cs typeface="Verdana"/>
            </a:endParaRPr>
          </a:p>
          <a:p>
            <a:endParaRPr lang="fr-BE" sz="2800"/>
          </a:p>
          <a:p>
            <a:r>
              <a:rPr lang="fr-BE" sz="2800"/>
              <a:t>Multiple states </a:t>
            </a:r>
            <a:r>
              <a:rPr lang="fr-BE" sz="2800" err="1"/>
              <a:t>with</a:t>
            </a:r>
            <a:r>
              <a:rPr lang="fr-BE" sz="2800"/>
              <a:t> transition conditions.</a:t>
            </a:r>
            <a:endParaRPr lang="fr-BE" sz="2800">
              <a:ea typeface="Verdana"/>
              <a:cs typeface="Verdana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EB154E-0B2E-4855-8AEB-3D2469F59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81232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ECD6C-DC70-4748-97E7-272563FD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I2C </a:t>
            </a:r>
            <a:r>
              <a:rPr lang="fr-BE" err="1"/>
              <a:t>used</a:t>
            </a:r>
            <a:r>
              <a:rPr lang="fr-BE"/>
              <a:t> in the Bloc file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6601E0FD-7691-4065-990E-4BB182853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1" y="1603644"/>
            <a:ext cx="3817225" cy="437499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035F03-5A7E-4522-88B3-26C863DEE9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5</a:t>
            </a:fld>
            <a:endParaRPr lang="fr-BE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3824012-3328-48A8-B515-3919D0F47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220" y="1603644"/>
            <a:ext cx="3581900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52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A5055-F156-4CF1-844A-ABEB6A97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Test </a:t>
            </a:r>
            <a:r>
              <a:rPr lang="fr-BE" err="1"/>
              <a:t>bench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57E38B-32FF-454E-865D-9F9C4C398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BE" sz="2000" err="1"/>
              <a:t>Create</a:t>
            </a:r>
            <a:r>
              <a:rPr lang="fr-BE" sz="2000"/>
              <a:t> the test </a:t>
            </a:r>
            <a:r>
              <a:rPr lang="fr-BE" sz="2000" err="1"/>
              <a:t>bench</a:t>
            </a:r>
            <a:r>
              <a:rPr lang="fr-BE" sz="2000"/>
              <a:t> file.</a:t>
            </a:r>
          </a:p>
          <a:p>
            <a:pPr marL="228600" indent="-228600">
              <a:buAutoNum type="arabicPeriod"/>
            </a:pPr>
            <a:endParaRPr lang="fr-BE" sz="2000"/>
          </a:p>
          <a:p>
            <a:pPr marL="228600" indent="-228600">
              <a:buAutoNum type="arabicPeriod"/>
            </a:pPr>
            <a:r>
              <a:rPr lang="fr-BE" sz="2000"/>
              <a:t>Set the code as a top-</a:t>
            </a:r>
            <a:r>
              <a:rPr lang="fr-BE" sz="2000" err="1"/>
              <a:t>level</a:t>
            </a:r>
            <a:r>
              <a:rPr lang="fr-BE" sz="2000"/>
              <a:t> </a:t>
            </a:r>
            <a:r>
              <a:rPr lang="fr-BE" sz="2000" err="1"/>
              <a:t>entity</a:t>
            </a:r>
            <a:r>
              <a:rPr lang="fr-BE" sz="2000"/>
              <a:t>. To do </a:t>
            </a:r>
            <a:r>
              <a:rPr lang="fr-BE" sz="2000" err="1"/>
              <a:t>so</a:t>
            </a:r>
            <a:r>
              <a:rPr lang="fr-BE" sz="2000"/>
              <a:t>, click on </a:t>
            </a:r>
            <a:r>
              <a:rPr lang="fr-BE" sz="2000" err="1"/>
              <a:t>Assignments</a:t>
            </a:r>
            <a:r>
              <a:rPr lang="fr-BE" sz="2000"/>
              <a:t> -&gt; Settings, General.</a:t>
            </a:r>
          </a:p>
          <a:p>
            <a:pPr marL="228600" indent="-228600">
              <a:buAutoNum type="arabicPeriod"/>
            </a:pPr>
            <a:endParaRPr lang="fr-BE" sz="2000"/>
          </a:p>
          <a:p>
            <a:pPr marL="228600" indent="-228600">
              <a:buAutoNum type="arabicPeriod"/>
            </a:pPr>
            <a:r>
              <a:rPr lang="fr-BE" sz="2000"/>
              <a:t>Change the type of the file as VHDL Test Bench File by right-</a:t>
            </a:r>
            <a:r>
              <a:rPr lang="fr-BE" sz="2000" err="1"/>
              <a:t>clicking</a:t>
            </a:r>
            <a:r>
              <a:rPr lang="fr-BE" sz="2000"/>
              <a:t> on </a:t>
            </a:r>
            <a:r>
              <a:rPr lang="fr-BE" sz="2000" err="1"/>
              <a:t>it</a:t>
            </a:r>
            <a:r>
              <a:rPr lang="fr-BE" sz="2000"/>
              <a:t> in the </a:t>
            </a:r>
            <a:r>
              <a:rPr lang="fr-BE" sz="2000" err="1"/>
              <a:t>project</a:t>
            </a:r>
            <a:r>
              <a:rPr lang="fr-BE" sz="2000"/>
              <a:t> </a:t>
            </a:r>
            <a:r>
              <a:rPr lang="fr-BE" sz="2000" err="1"/>
              <a:t>navigator</a:t>
            </a:r>
            <a:r>
              <a:rPr lang="fr-BE" sz="2000"/>
              <a:t>.</a:t>
            </a:r>
          </a:p>
          <a:p>
            <a:pPr marL="228600" indent="-228600">
              <a:buAutoNum type="arabicPeriod"/>
            </a:pPr>
            <a:endParaRPr lang="fr-BE" sz="2000"/>
          </a:p>
          <a:p>
            <a:pPr marL="228600" indent="-228600">
              <a:buAutoNum type="arabicPeriod"/>
            </a:pPr>
            <a:r>
              <a:rPr lang="fr-BE" sz="2000"/>
              <a:t>Compile the </a:t>
            </a:r>
            <a:r>
              <a:rPr lang="fr-BE" sz="2000" err="1"/>
              <a:t>project</a:t>
            </a:r>
            <a:r>
              <a:rPr lang="fr-BE" sz="2000"/>
              <a:t>. Warning: </a:t>
            </a:r>
            <a:r>
              <a:rPr lang="fr-BE" sz="2000" err="1"/>
              <a:t>Altera</a:t>
            </a:r>
            <a:r>
              <a:rPr lang="fr-BE" sz="2000"/>
              <a:t> </a:t>
            </a:r>
            <a:r>
              <a:rPr lang="fr-BE" sz="2000" err="1"/>
              <a:t>is</a:t>
            </a:r>
            <a:r>
              <a:rPr lang="fr-BE" sz="2000"/>
              <a:t> more reliable </a:t>
            </a:r>
            <a:r>
              <a:rPr lang="fr-BE" sz="2000" err="1"/>
              <a:t>than</a:t>
            </a:r>
            <a:r>
              <a:rPr lang="fr-BE" sz="2000"/>
              <a:t> </a:t>
            </a:r>
            <a:r>
              <a:rPr lang="fr-BE" sz="2000" err="1"/>
              <a:t>ModelSim</a:t>
            </a:r>
            <a:r>
              <a:rPr lang="fr-BE" sz="2000"/>
              <a:t> !</a:t>
            </a:r>
          </a:p>
          <a:p>
            <a:pPr marL="228600" indent="-228600">
              <a:buAutoNum type="arabicPeriod"/>
            </a:pPr>
            <a:endParaRPr lang="fr-BE" sz="2000"/>
          </a:p>
          <a:p>
            <a:pPr marL="228600" indent="-228600">
              <a:buAutoNum type="arabicPeriod"/>
            </a:pPr>
            <a:r>
              <a:rPr lang="fr-BE" sz="2000" err="1"/>
              <a:t>Your</a:t>
            </a:r>
            <a:r>
              <a:rPr lang="fr-BE" sz="2000"/>
              <a:t> test </a:t>
            </a:r>
            <a:r>
              <a:rPr lang="fr-BE" sz="2000" err="1"/>
              <a:t>bench</a:t>
            </a:r>
            <a:r>
              <a:rPr lang="fr-BE" sz="2000"/>
              <a:t> </a:t>
            </a:r>
            <a:r>
              <a:rPr lang="fr-BE" sz="2000" err="1"/>
              <a:t>is</a:t>
            </a:r>
            <a:r>
              <a:rPr lang="fr-BE" sz="2000"/>
              <a:t> </a:t>
            </a:r>
            <a:r>
              <a:rPr lang="fr-BE" sz="2000" err="1"/>
              <a:t>ready</a:t>
            </a:r>
            <a:r>
              <a:rPr lang="fr-BE" sz="2000"/>
              <a:t> 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8D9CC1-7FDD-49BC-9AD3-C42722BCC7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71414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143000"/>
          </a:xfrm>
        </p:spPr>
        <p:txBody>
          <a:bodyPr wrap="square" anchor="t">
            <a:normAutofit/>
          </a:bodyPr>
          <a:lstStyle/>
          <a:p>
            <a:r>
              <a:rPr lang="en-US"/>
              <a:t>Test bench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A0A271B2-CF1B-4DC1-B6D3-44D89DA8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006" y="1139142"/>
            <a:ext cx="8375997" cy="4753652"/>
          </a:xfr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4F214EF-6916-43FF-8424-30437CA8A788}" type="slidenum">
              <a:rPr 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38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setup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8E83C7E-AD23-4563-9347-AAF8E873F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err="1">
                <a:ea typeface="Verdana"/>
              </a:rPr>
              <a:t>We</a:t>
            </a:r>
            <a:r>
              <a:rPr lang="fr-FR">
                <a:ea typeface="Verdana"/>
              </a:rPr>
              <a:t> </a:t>
            </a:r>
            <a:r>
              <a:rPr lang="fr-FR" err="1">
                <a:ea typeface="Verdana"/>
              </a:rPr>
              <a:t>connected</a:t>
            </a:r>
            <a:r>
              <a:rPr lang="fr-FR">
                <a:ea typeface="Verdana"/>
              </a:rPr>
              <a:t> the GPIO-0 and GPIO-1 of the FPGA to the serial data and the serial </a:t>
            </a:r>
            <a:r>
              <a:rPr lang="fr-FR" err="1">
                <a:ea typeface="Verdana"/>
              </a:rPr>
              <a:t>clock</a:t>
            </a:r>
            <a:r>
              <a:rPr lang="fr-FR">
                <a:ea typeface="Verdana"/>
              </a:rPr>
              <a:t> branches of the </a:t>
            </a:r>
            <a:r>
              <a:rPr lang="fr-FR" err="1">
                <a:ea typeface="Verdana"/>
              </a:rPr>
              <a:t>compass</a:t>
            </a:r>
            <a:r>
              <a:rPr lang="fr-FR">
                <a:ea typeface="Verdana"/>
              </a:rPr>
              <a:t>. </a:t>
            </a:r>
          </a:p>
          <a:p>
            <a:endParaRPr lang="fr-FR">
              <a:ea typeface="Verdana"/>
            </a:endParaRPr>
          </a:p>
          <a:p>
            <a:r>
              <a:rPr lang="fr-FR" err="1">
                <a:ea typeface="Verdana"/>
              </a:rPr>
              <a:t>We</a:t>
            </a:r>
            <a:r>
              <a:rPr lang="fr-FR">
                <a:ea typeface="Verdana"/>
              </a:rPr>
              <a:t> </a:t>
            </a:r>
            <a:r>
              <a:rPr lang="fr-FR" err="1">
                <a:ea typeface="Verdana"/>
              </a:rPr>
              <a:t>also</a:t>
            </a:r>
            <a:r>
              <a:rPr lang="fr-FR">
                <a:ea typeface="Verdana"/>
              </a:rPr>
              <a:t> put pull-up </a:t>
            </a:r>
            <a:r>
              <a:rPr lang="fr-FR" err="1">
                <a:ea typeface="Verdana"/>
              </a:rPr>
              <a:t>resistors</a:t>
            </a:r>
            <a:r>
              <a:rPr lang="fr-FR">
                <a:ea typeface="Verdana"/>
              </a:rPr>
              <a:t> </a:t>
            </a:r>
            <a:r>
              <a:rPr lang="en-US"/>
              <a:t>to avoid leaving a floating line in a circuit.</a:t>
            </a:r>
            <a:endParaRPr lang="fr-FR">
              <a:ea typeface="Verdana"/>
            </a:endParaRPr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8E153880-9883-4DBF-83ED-A89601E5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704" y="902671"/>
            <a:ext cx="8223494" cy="5161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365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Tutorial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763" y="1312186"/>
            <a:ext cx="8876236" cy="452596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Configuration of the FPGA</a:t>
            </a:r>
            <a:endParaRPr lang="fr-FR"/>
          </a:p>
          <a:p>
            <a:pPr marL="0" indent="0">
              <a:buNone/>
            </a:pPr>
            <a:endParaRPr lang="en-US"/>
          </a:p>
          <a:p>
            <a:pPr marL="914400" lvl="1" indent="-514350">
              <a:buFont typeface="+mj-lt"/>
              <a:buAutoNum type="arabicPeriod"/>
            </a:pPr>
            <a:r>
              <a:rPr lang="en-US"/>
              <a:t>Open the </a:t>
            </a:r>
            <a:r>
              <a:rPr lang="en-US" err="1"/>
              <a:t>quartus</a:t>
            </a:r>
            <a:r>
              <a:rPr lang="en-US"/>
              <a:t> project archive (</a:t>
            </a:r>
            <a:r>
              <a:rPr lang="pl-PL" b="0" i="0" u="none" strike="noStrike">
                <a:effectLst/>
                <a:latin typeface="-apple-system"/>
                <a:hlinkClick r:id="rId2" tooltip="soc_system_Lucien_Ewan.qar"/>
              </a:rPr>
              <a:t>soc_system_Lucien_Ewan.qar</a:t>
            </a:r>
            <a:r>
              <a:rPr lang="en-US" b="0" i="0" u="none" strike="noStrike">
                <a:effectLst/>
                <a:latin typeface="-apple-system"/>
              </a:rPr>
              <a:t> file)</a:t>
            </a:r>
            <a:endParaRPr lang="en-US">
              <a:latin typeface="-apple-system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>
                <a:latin typeface="-apple-system"/>
              </a:rPr>
              <a:t>Tools -&gt; Programmer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>
                <a:latin typeface="-apple-system"/>
              </a:rPr>
              <a:t>Select the hardware 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>
                <a:latin typeface="-apple-system"/>
              </a:rPr>
              <a:t>Start the configuration of the FPGA</a:t>
            </a:r>
          </a:p>
          <a:p>
            <a:pPr marL="914400" lvl="1" indent="-514350">
              <a:buFont typeface="+mj-lt"/>
              <a:buAutoNum type="arabicPeriod"/>
            </a:pP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91797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nception personnalisé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4BB425EA05C44AA514FC3F174CFD7A" ma:contentTypeVersion="7" ma:contentTypeDescription="Crée un document." ma:contentTypeScope="" ma:versionID="50c72956008284d5408a5cbe826436ff">
  <xsd:schema xmlns:xsd="http://www.w3.org/2001/XMLSchema" xmlns:xs="http://www.w3.org/2001/XMLSchema" xmlns:p="http://schemas.microsoft.com/office/2006/metadata/properties" xmlns:ns3="fc0d7c52-2b7b-4af3-9bd9-631714e60e13" xmlns:ns4="de982e89-f46c-4704-a149-6fd80e7ccad2" targetNamespace="http://schemas.microsoft.com/office/2006/metadata/properties" ma:root="true" ma:fieldsID="4be482351f0033cae6c7a407abb16019" ns3:_="" ns4:_="">
    <xsd:import namespace="fc0d7c52-2b7b-4af3-9bd9-631714e60e13"/>
    <xsd:import namespace="de982e89-f46c-4704-a149-6fd80e7ccad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d7c52-2b7b-4af3-9bd9-631714e60e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982e89-f46c-4704-a149-6fd80e7ccad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55801B-2362-4A14-B36C-206D253B2289}">
  <ds:schemaRefs>
    <ds:schemaRef ds:uri="de982e89-f46c-4704-a149-6fd80e7ccad2"/>
    <ds:schemaRef ds:uri="fc0d7c52-2b7b-4af3-9bd9-631714e60e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2B8A2AB-DB10-4B72-87BA-6D09CE542DCC}">
  <ds:schemaRefs>
    <ds:schemaRef ds:uri="de982e89-f46c-4704-a149-6fd80e7ccad2"/>
    <ds:schemaRef ds:uri="fc0d7c52-2b7b-4af3-9bd9-631714e60e1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080015D-D497-4460-9157-6D038F55DD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FPMS_mask</Template>
  <Application>Microsoft Office PowerPoint</Application>
  <PresentationFormat>Affichage à l'écran (4:3)</PresentationFormat>
  <Slides>21</Slides>
  <Notes>2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2" baseType="lpstr">
      <vt:lpstr>Conception personnalisée</vt:lpstr>
      <vt:lpstr>Hardware Software Platforms Project Presentation</vt:lpstr>
      <vt:lpstr>Project goals</vt:lpstr>
      <vt:lpstr>The HMC6352</vt:lpstr>
      <vt:lpstr>The I2C Protocol</vt:lpstr>
      <vt:lpstr>I2C used in the Bloc file</vt:lpstr>
      <vt:lpstr>Test bench</vt:lpstr>
      <vt:lpstr>Test bench</vt:lpstr>
      <vt:lpstr>Experimental setup</vt:lpstr>
      <vt:lpstr>Tutorial</vt:lpstr>
      <vt:lpstr>Tutorial</vt:lpstr>
      <vt:lpstr>Main.c</vt:lpstr>
      <vt:lpstr>Tutorial</vt:lpstr>
      <vt:lpstr>Tutorial</vt:lpstr>
      <vt:lpstr>Tutorial</vt:lpstr>
      <vt:lpstr>Tutorial</vt:lpstr>
      <vt:lpstr>Tutorial</vt:lpstr>
      <vt:lpstr>Tutorial</vt:lpstr>
      <vt:lpstr>Experimental Results</vt:lpstr>
      <vt:lpstr>Demonstration Video</vt:lpstr>
      <vt:lpstr>Conclusion</vt:lpstr>
      <vt:lpstr>Questions ?</vt:lpstr>
    </vt:vector>
  </TitlesOfParts>
  <Company>Faculté Polytechnique de Mons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1009-02 Electronique Physique 2005</dc:title>
  <dc:subject>1 Introduction</dc:subject>
  <dc:creator>Carlos Valderrama</dc:creator>
  <cp:revision>2</cp:revision>
  <cp:lastPrinted>2016-05-10T12:40:43Z</cp:lastPrinted>
  <dcterms:created xsi:type="dcterms:W3CDTF">2004-05-13T11:48:04Z</dcterms:created>
  <dcterms:modified xsi:type="dcterms:W3CDTF">2021-06-15T19:50:07Z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0x010100CE4BB425EA05C44AA514FC3F174CFD7A</vt:lpwstr>
  </property>
</Properties>
</file>